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73" r:id="rId1"/>
    <p:sldMasterId id="2147485764" r:id="rId2"/>
  </p:sldMasterIdLst>
  <p:notesMasterIdLst>
    <p:notesMasterId r:id="rId5"/>
  </p:notesMasterIdLst>
  <p:handoutMasterIdLst>
    <p:handoutMasterId r:id="rId6"/>
  </p:handoutMasterIdLst>
  <p:sldIdLst>
    <p:sldId id="550" r:id="rId3"/>
    <p:sldId id="586" r:id="rId4"/>
  </p:sldIdLst>
  <p:sldSz cx="9906000" cy="6858000" type="A4"/>
  <p:notesSz cx="6797675" cy="9926638"/>
  <p:custDataLst>
    <p:tags r:id="rId7"/>
  </p:custData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1600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>
          <p15:clr>
            <a:srgbClr val="A4A3A4"/>
          </p15:clr>
        </p15:guide>
        <p15:guide id="2" pos="368">
          <p15:clr>
            <a:srgbClr val="A4A3A4"/>
          </p15:clr>
        </p15:guide>
        <p15:guide id="3" pos="5872">
          <p15:clr>
            <a:srgbClr val="A4A3A4"/>
          </p15:clr>
        </p15:guide>
        <p15:guide id="4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3366"/>
    <a:srgbClr val="FF6600"/>
    <a:srgbClr val="FFFFCC"/>
    <a:srgbClr val="99CCFF"/>
    <a:srgbClr val="CCFFFF"/>
    <a:srgbClr val="993366"/>
    <a:srgbClr val="66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E790C-AF72-4809-A551-137CA1C1D054}" v="56" dt="2019-06-05T05:12:03.9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96" autoAdjust="0"/>
    <p:restoredTop sz="86461" autoAdjust="0"/>
  </p:normalViewPr>
  <p:slideViewPr>
    <p:cSldViewPr>
      <p:cViewPr varScale="1">
        <p:scale>
          <a:sx n="67" d="100"/>
          <a:sy n="67" d="100"/>
        </p:scale>
        <p:origin x="1212" y="60"/>
      </p:cViewPr>
      <p:guideLst>
        <p:guide orient="horz" pos="2387"/>
        <p:guide pos="368"/>
        <p:guide pos="5872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958" y="-102"/>
      </p:cViewPr>
      <p:guideLst>
        <p:guide orient="horz" pos="3127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tags" Target="tags/tag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1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t" anchorCtr="0" compatLnSpc="1">
            <a:prstTxWarp prst="textNoShape">
              <a:avLst/>
            </a:prstTxWarp>
          </a:bodyPr>
          <a:lstStyle>
            <a:lvl1pPr algn="l" defTabSz="906304">
              <a:defRPr sz="11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t" anchorCtr="0" compatLnSpc="1">
            <a:prstTxWarp prst="textNoShape">
              <a:avLst/>
            </a:prstTxWarp>
          </a:bodyPr>
          <a:lstStyle>
            <a:lvl1pPr algn="r" defTabSz="906304">
              <a:defRPr sz="11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427116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b" anchorCtr="0" compatLnSpc="1">
            <a:prstTxWarp prst="textNoShape">
              <a:avLst/>
            </a:prstTxWarp>
          </a:bodyPr>
          <a:lstStyle>
            <a:lvl1pPr algn="l" defTabSz="906304">
              <a:defRPr sz="11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7116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b" anchorCtr="0" compatLnSpc="1">
            <a:prstTxWarp prst="textNoShape">
              <a:avLst/>
            </a:prstTxWarp>
          </a:bodyPr>
          <a:lstStyle>
            <a:lvl1pPr algn="r" defTabSz="906304">
              <a:defRPr sz="11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EFC3FAD-AB38-4B2C-B915-036763245A1C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489973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 bwMode="auto">
          <a:xfrm>
            <a:off x="3" y="1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t" anchorCtr="0" compatLnSpc="1">
            <a:prstTxWarp prst="textNoShape">
              <a:avLst/>
            </a:prstTxWarp>
          </a:bodyPr>
          <a:lstStyle>
            <a:lvl1pPr algn="l" defTabSz="906304">
              <a:defRPr sz="1100" b="0">
                <a:latin typeface="산돌향기 M" pitchFamily="18" charset="-127"/>
                <a:ea typeface="산돌향기 M" pitchFamily="18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 bwMode="auto">
          <a:xfrm>
            <a:off x="3849688" y="1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t" anchorCtr="0" compatLnSpc="1">
            <a:prstTxWarp prst="textNoShape">
              <a:avLst/>
            </a:prstTxWarp>
          </a:bodyPr>
          <a:lstStyle>
            <a:lvl1pPr algn="r" defTabSz="906304">
              <a:defRPr sz="1100" b="0">
                <a:latin typeface="산돌향기 M" pitchFamily="18" charset="-127"/>
                <a:ea typeface="산돌향기 M" pitchFamily="18" charset="-127"/>
              </a:defRPr>
            </a:lvl1pPr>
          </a:lstStyle>
          <a:p>
            <a:pPr>
              <a:defRPr/>
            </a:pPr>
            <a:fld id="{53C3157E-FC7E-4FAB-AC9B-F706DC455608}" type="datetimeFigureOut">
              <a:rPr lang="ko-KR" altLang="en-US"/>
              <a:pPr>
                <a:defRPr/>
              </a:pPr>
              <a:t>2019-06-05</a:t>
            </a:fld>
            <a:endParaRPr lang="en-US" altLang="ko-KR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2950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150" tIns="43576" rIns="87150" bIns="43576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 bwMode="auto">
          <a:xfrm>
            <a:off x="679458" y="4715957"/>
            <a:ext cx="5438775" cy="4466986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 bwMode="auto">
          <a:xfrm>
            <a:off x="3" y="9427116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b" anchorCtr="0" compatLnSpc="1">
            <a:prstTxWarp prst="textNoShape">
              <a:avLst/>
            </a:prstTxWarp>
          </a:bodyPr>
          <a:lstStyle>
            <a:lvl1pPr algn="l" defTabSz="906304">
              <a:defRPr sz="1100" b="0">
                <a:latin typeface="산돌향기 M" pitchFamily="18" charset="-127"/>
                <a:ea typeface="산돌향기 M" pitchFamily="18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7116"/>
            <a:ext cx="2946400" cy="49792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0707" tIns="45354" rIns="90707" bIns="45354" numCol="1" anchor="b" anchorCtr="0" compatLnSpc="1">
            <a:prstTxWarp prst="textNoShape">
              <a:avLst/>
            </a:prstTxWarp>
          </a:bodyPr>
          <a:lstStyle>
            <a:lvl1pPr algn="r" defTabSz="906304">
              <a:defRPr sz="1100" b="0">
                <a:latin typeface="산돌향기 M" pitchFamily="18" charset="-127"/>
                <a:ea typeface="산돌향기 M" pitchFamily="18" charset="-127"/>
              </a:defRPr>
            </a:lvl1pPr>
          </a:lstStyle>
          <a:p>
            <a:pPr>
              <a:defRPr/>
            </a:pPr>
            <a:fld id="{3CD5D72D-9AB1-46BC-BA9C-7AA1A33DE77D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207559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458" y="4715961"/>
            <a:ext cx="5438775" cy="4468583"/>
          </a:xfrm>
          <a:noFill/>
        </p:spPr>
        <p:txBody>
          <a:bodyPr lIns="90602" tIns="45300" rIns="90602" bIns="45300"/>
          <a:lstStyle/>
          <a:p>
            <a:endParaRPr lang="ko-KR" altLang="en-US" dirty="0"/>
          </a:p>
        </p:txBody>
      </p:sp>
      <p:sp>
        <p:nvSpPr>
          <p:cNvPr id="23556" name="슬라이드 번호 개체 틀 3"/>
          <p:cNvSpPr txBox="1">
            <a:spLocks noGrp="1"/>
          </p:cNvSpPr>
          <p:nvPr/>
        </p:nvSpPr>
        <p:spPr bwMode="auto">
          <a:xfrm>
            <a:off x="3848100" y="9427116"/>
            <a:ext cx="2947988" cy="49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602" tIns="45300" rIns="90602" bIns="45300" anchor="b"/>
          <a:lstStyle/>
          <a:p>
            <a:pPr algn="r"/>
            <a:fld id="{6DC3E8C9-AC80-482B-8D5B-F9A8F437900E}" type="slidenum">
              <a:rPr lang="en-US" altLang="ko-KR" b="0">
                <a:latin typeface="굴림" pitchFamily="50" charset="-127"/>
              </a:rPr>
              <a:pPr algn="r"/>
              <a:t>1</a:t>
            </a:fld>
            <a:endParaRPr lang="en-US" altLang="ko-KR" b="0" dirty="0">
              <a:latin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130448"/>
            <a:ext cx="8420100" cy="1470025"/>
          </a:xfrm>
        </p:spPr>
        <p:txBody>
          <a:bodyPr/>
          <a:lstStyle>
            <a:lvl1pPr>
              <a:defRPr smtClean="0">
                <a:latin typeface="굴림" pitchFamily="50" charset="-127"/>
                <a:ea typeface="굴림" pitchFamily="50" charset="-127"/>
              </a:defRPr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6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mtClean="0">
                <a:latin typeface="굴림" pitchFamily="50" charset="-127"/>
                <a:ea typeface="굴림" pitchFamily="50" charset="-127"/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99300" y="6245225"/>
            <a:ext cx="2311400" cy="476250"/>
          </a:xfrm>
        </p:spPr>
        <p:txBody>
          <a:bodyPr/>
          <a:lstStyle>
            <a:lvl1pPr>
              <a:defRPr b="0">
                <a:latin typeface="+mn-lt"/>
                <a:ea typeface="+mn-ea"/>
              </a:defRPr>
            </a:lvl1pPr>
          </a:lstStyle>
          <a:p>
            <a:pPr>
              <a:defRPr/>
            </a:pPr>
            <a:fld id="{4B832636-4341-4368-A005-F1A7818A6750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2"/>
          <p:cNvSpPr>
            <a:spLocks noChangeShapeType="1"/>
          </p:cNvSpPr>
          <p:nvPr userDrawn="1"/>
        </p:nvSpPr>
        <p:spPr bwMode="auto">
          <a:xfrm>
            <a:off x="0" y="765175"/>
            <a:ext cx="9906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F1DE3-AC18-46C0-B5B9-CA6985D43026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3210625" y="6657226"/>
            <a:ext cx="344894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100000"/>
              </a:lnSpc>
              <a:defRPr/>
            </a:pPr>
            <a:r>
              <a:rPr lang="en-US" altLang="ko-KR" sz="800" dirty="0">
                <a:solidFill>
                  <a:prstClr val="black"/>
                </a:solidFill>
                <a:latin typeface="Arial" pitchFamily="34" charset="0"/>
              </a:rPr>
              <a:t>Page </a:t>
            </a:r>
            <a:fld id="{1838EEF8-F167-4699-920F-81799DFDEB53}" type="slidenum">
              <a:rPr lang="en-US" altLang="ko-KR" sz="800">
                <a:solidFill>
                  <a:prstClr val="black"/>
                </a:solidFill>
                <a:latin typeface="Arial" pitchFamily="34" charset="0"/>
              </a:rPr>
              <a:pPr algn="ctr">
                <a:lnSpc>
                  <a:spcPct val="100000"/>
                </a:lnSpc>
                <a:defRPr/>
              </a:pPr>
              <a:t>‹#›</a:t>
            </a:fld>
            <a:endParaRPr lang="en-US" altLang="ko-KR" sz="800" dirty="0">
              <a:solidFill>
                <a:prstClr val="black"/>
              </a:solidFill>
              <a:latin typeface="Arial" pitchFamily="34" charset="0"/>
            </a:endParaRPr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230420" y="500042"/>
            <a:ext cx="9443441" cy="1588"/>
          </a:xfrm>
          <a:prstGeom prst="line">
            <a:avLst/>
          </a:prstGeom>
          <a:noFill/>
          <a:ln w="38100">
            <a:solidFill>
              <a:srgbClr val="62B7BE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2915859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739062" y="6356376"/>
            <a:ext cx="1737423" cy="365125"/>
          </a:xfr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061925" y="6356376"/>
            <a:ext cx="1759682" cy="365125"/>
          </a:xfrm>
        </p:spPr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263656" y="6356376"/>
            <a:ext cx="1823726" cy="365125"/>
          </a:xfrm>
        </p:spPr>
        <p:txBody>
          <a:bodyPr/>
          <a:lstStyle/>
          <a:p>
            <a:fld id="{80AF6D92-AFE4-4C3C-8A44-36827A368A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직사각형 6"/>
          <p:cNvSpPr/>
          <p:nvPr userDrawn="1"/>
        </p:nvSpPr>
        <p:spPr>
          <a:xfrm>
            <a:off x="309530" y="590177"/>
            <a:ext cx="3559994" cy="1571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708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9061" y="274638"/>
            <a:ext cx="8348318" cy="1143000"/>
          </a:xfr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739062" y="6356376"/>
            <a:ext cx="1737423" cy="365125"/>
          </a:xfr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061925" y="6356376"/>
            <a:ext cx="1759682" cy="365125"/>
          </a:xfrm>
        </p:spPr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263656" y="6356376"/>
            <a:ext cx="1823726" cy="365125"/>
          </a:xfrm>
        </p:spPr>
        <p:txBody>
          <a:bodyPr/>
          <a:lstStyle/>
          <a:p>
            <a:fld id="{80AF6D92-AFE4-4C3C-8A44-36827A368A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3210625" y="6657226"/>
            <a:ext cx="344894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n-US" altLang="ko-KR" sz="800" b="0" dirty="0">
                <a:solidFill>
                  <a:prstClr val="black"/>
                </a:solidFill>
                <a:latin typeface="Arial" pitchFamily="34" charset="0"/>
                <a:ea typeface="맑은 고딕" pitchFamily="50" charset="-127"/>
              </a:rPr>
              <a:t>Page </a:t>
            </a:r>
            <a:fld id="{1838EEF8-F167-4699-920F-81799DFDEB53}" type="slidenum">
              <a:rPr lang="en-US" altLang="ko-KR" sz="800" b="0">
                <a:solidFill>
                  <a:prstClr val="black"/>
                </a:solidFill>
                <a:latin typeface="Arial" pitchFamily="34" charset="0"/>
                <a:ea typeface="맑은 고딕" pitchFamily="50" charset="-127"/>
              </a:rPr>
              <a:pPr algn="ctr">
                <a:defRPr/>
              </a:pPr>
              <a:t>‹#›</a:t>
            </a:fld>
            <a:endParaRPr lang="en-US" altLang="ko-KR" sz="800" b="0" dirty="0">
              <a:solidFill>
                <a:prstClr val="black"/>
              </a:solidFill>
              <a:latin typeface="Arial" pitchFamily="34" charset="0"/>
              <a:ea typeface="맑은 고딕" pitchFamily="50" charset="-127"/>
            </a:endParaRPr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230420" y="500042"/>
            <a:ext cx="9443441" cy="1588"/>
          </a:xfrm>
          <a:prstGeom prst="line">
            <a:avLst/>
          </a:prstGeom>
          <a:noFill/>
          <a:ln w="38100">
            <a:solidFill>
              <a:srgbClr val="62B7BE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2518773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3"/>
          <p:cNvSpPr>
            <a:spLocks noChangeShapeType="1"/>
          </p:cNvSpPr>
          <p:nvPr userDrawn="1"/>
        </p:nvSpPr>
        <p:spPr bwMode="auto">
          <a:xfrm flipV="1">
            <a:off x="256288" y="523982"/>
            <a:ext cx="9349193" cy="3068"/>
          </a:xfrm>
          <a:prstGeom prst="line">
            <a:avLst/>
          </a:prstGeom>
          <a:noFill/>
          <a:ln w="38100">
            <a:solidFill>
              <a:srgbClr val="62B7BE"/>
            </a:solidFill>
            <a:round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endParaRPr lang="ko-KR" altLang="en-US" sz="1400" dirty="0">
              <a:solidFill>
                <a:prstClr val="black"/>
              </a:solidFill>
              <a:latin typeface="Arial" pitchFamily="34" charset="0"/>
              <a:ea typeface="맑은 고딕" pitchFamily="50" charset="-127"/>
            </a:endParaRPr>
          </a:p>
        </p:txBody>
      </p:sp>
      <p:sp>
        <p:nvSpPr>
          <p:cNvPr id="3" name="Rectangle 9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3210625" y="6657226"/>
            <a:ext cx="344894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n-US" altLang="ko-KR" sz="800" b="0" dirty="0">
                <a:solidFill>
                  <a:prstClr val="black"/>
                </a:solidFill>
                <a:latin typeface="Arial" pitchFamily="34" charset="0"/>
                <a:ea typeface="맑은 고딕" pitchFamily="50" charset="-127"/>
              </a:rPr>
              <a:t>Page </a:t>
            </a:r>
            <a:fld id="{1838EEF8-F167-4699-920F-81799DFDEB53}" type="slidenum">
              <a:rPr lang="en-US" altLang="ko-KR" sz="800" b="0">
                <a:solidFill>
                  <a:prstClr val="black"/>
                </a:solidFill>
                <a:latin typeface="Arial" pitchFamily="34" charset="0"/>
                <a:ea typeface="맑은 고딕" pitchFamily="50" charset="-127"/>
              </a:rPr>
              <a:pPr algn="ctr">
                <a:defRPr/>
              </a:pPr>
              <a:t>‹#›</a:t>
            </a:fld>
            <a:endParaRPr lang="en-US" altLang="ko-KR" sz="800" b="0" dirty="0">
              <a:solidFill>
                <a:prstClr val="black"/>
              </a:solidFill>
              <a:latin typeface="Arial" pitchFamily="34" charset="0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7077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904823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052736"/>
            <a:ext cx="8970000" cy="828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  <a:prstDash val="solid"/>
          </a:ln>
        </p:spPr>
        <p:txBody>
          <a:bodyPr lIns="95783" tIns="47892" rIns="95783" bIns="47892" anchor="ctr">
            <a:noAutofit/>
          </a:bodyPr>
          <a:lstStyle>
            <a:lvl1pPr marL="0" indent="0">
              <a:lnSpc>
                <a:spcPct val="120000"/>
              </a:lnSpc>
              <a:spcBef>
                <a:spcPts val="278"/>
              </a:spcBef>
              <a:buNone/>
              <a:defRPr sz="14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1pPr>
            <a:lvl2pPr>
              <a:defRPr sz="14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2pPr>
            <a:lvl3pPr>
              <a:defRPr sz="12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3pPr>
            <a:lvl4pPr>
              <a:defRPr sz="11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4pPr>
            <a:lvl5pPr>
              <a:defRPr sz="11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8682038" y="6642106"/>
            <a:ext cx="2309812" cy="366713"/>
          </a:xfrm>
        </p:spPr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20998D4-2788-499B-87C1-D435403DADFA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92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3"/>
          <p:cNvSpPr>
            <a:spLocks noChangeArrowheads="1"/>
          </p:cNvSpPr>
          <p:nvPr/>
        </p:nvSpPr>
        <p:spPr bwMode="auto">
          <a:xfrm>
            <a:off x="6394625" y="550590"/>
            <a:ext cx="3167154" cy="392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4489" tIns="42247" rIns="84489" bIns="42247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700" b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-윤명조220" pitchFamily="18" charset="-127"/>
              <a:ea typeface="맑은 고딕"/>
            </a:endParaRPr>
          </a:p>
        </p:txBody>
      </p:sp>
      <p:cxnSp>
        <p:nvCxnSpPr>
          <p:cNvPr id="8" name="직선 연결선 15"/>
          <p:cNvCxnSpPr>
            <a:cxnSpLocks noChangeShapeType="1"/>
          </p:cNvCxnSpPr>
          <p:nvPr/>
        </p:nvCxnSpPr>
        <p:spPr bwMode="auto">
          <a:xfrm>
            <a:off x="482504" y="1096471"/>
            <a:ext cx="8077451" cy="1437"/>
          </a:xfrm>
          <a:prstGeom prst="line">
            <a:avLst/>
          </a:prstGeom>
          <a:noFill/>
          <a:ln w="317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9" name="직사각형 8"/>
          <p:cNvSpPr/>
          <p:nvPr/>
        </p:nvSpPr>
        <p:spPr bwMode="auto">
          <a:xfrm>
            <a:off x="250080" y="539093"/>
            <a:ext cx="173583" cy="56743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31532" tIns="31532" rIns="31532" bIns="31532" anchor="ctr"/>
          <a:lstStyle/>
          <a:p>
            <a:pPr marL="143221" indent="-143221" defTabSz="73557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100" b="0" dirty="0">
              <a:solidFill>
                <a:srgbClr val="000000"/>
              </a:solidFill>
              <a:latin typeface="Arial" pitchFamily="34" charset="0"/>
              <a:ea typeface="맑은 고딕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6525481"/>
              </p:ext>
            </p:extLst>
          </p:nvPr>
        </p:nvGraphicFramePr>
        <p:xfrm>
          <a:off x="8596972" y="826151"/>
          <a:ext cx="913517" cy="354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3" r:id="rId3" imgW="5180952" imgH="2010056" progId="">
                  <p:embed/>
                </p:oleObj>
              </mc:Choice>
              <mc:Fallback>
                <p:oleObj r:id="rId3" imgW="5180952" imgH="201005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6972" y="826151"/>
                        <a:ext cx="913517" cy="3548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00475E"/>
                                </a:gs>
                                <a:gs pos="100000">
                                  <a:srgbClr val="0099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직사각형 13"/>
          <p:cNvSpPr/>
          <p:nvPr/>
        </p:nvSpPr>
        <p:spPr bwMode="auto">
          <a:xfrm>
            <a:off x="250080" y="539093"/>
            <a:ext cx="173583" cy="56743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31532" tIns="31532" rIns="31532" bIns="31532" anchor="ctr"/>
          <a:lstStyle/>
          <a:p>
            <a:pPr marL="143221" indent="-143221" defTabSz="73557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100" b="0" dirty="0">
              <a:solidFill>
                <a:srgbClr val="000000"/>
              </a:solidFill>
              <a:latin typeface="Arial" pitchFamily="34" charset="0"/>
              <a:ea typeface="맑은 고딕"/>
            </a:endParaRPr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>
          <a:xfrm>
            <a:off x="453081" y="550590"/>
            <a:ext cx="5904765" cy="39217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15103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3"/>
          <p:cNvSpPr>
            <a:spLocks noChangeArrowheads="1"/>
          </p:cNvSpPr>
          <p:nvPr/>
        </p:nvSpPr>
        <p:spPr bwMode="auto">
          <a:xfrm>
            <a:off x="6394459" y="220664"/>
            <a:ext cx="3167063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4307" tIns="42157" rIns="84307" bIns="42157" anchor="ctr"/>
          <a:lstStyle/>
          <a:p>
            <a:pPr defTabSz="882368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b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1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02F98-4FA6-4078-8EE0-BEF0E3F955A8}" type="slidenum">
              <a:rPr lang="ko-KR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3" name="제목 12"/>
          <p:cNvSpPr>
            <a:spLocks noGrp="1"/>
          </p:cNvSpPr>
          <p:nvPr>
            <p:ph type="title"/>
          </p:nvPr>
        </p:nvSpPr>
        <p:spPr>
          <a:xfrm>
            <a:off x="200472" y="116637"/>
            <a:ext cx="9217024" cy="392113"/>
          </a:xfrm>
        </p:spPr>
        <p:txBody>
          <a:bodyPr/>
          <a:lstStyle>
            <a:lvl1pPr>
              <a:defRPr sz="2100">
                <a:effectLst/>
                <a:latin typeface="+mj-lt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3"/>
          </p:nvPr>
        </p:nvSpPr>
        <p:spPr>
          <a:xfrm>
            <a:off x="200476" y="980739"/>
            <a:ext cx="9505056" cy="359107"/>
          </a:xfrm>
        </p:spPr>
        <p:txBody>
          <a:bodyPr/>
          <a:lstStyle>
            <a:lvl1pPr marL="0" indent="0">
              <a:buNone/>
              <a:defRPr sz="1500"/>
            </a:lvl1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pic>
        <p:nvPicPr>
          <p:cNvPr id="11" name="그림 10" descr="Sapporo Logo H.jp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8472129" y="69751"/>
            <a:ext cx="1202223" cy="356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49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56500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2A1CEBC-C11D-4561-8A2C-A53C77B30915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60" r:id="rId1"/>
    <p:sldLayoutId id="2147485761" r:id="rId2"/>
    <p:sldLayoutId id="2147485773" r:id="rId3"/>
  </p:sldLayoutIdLst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Arial" charset="0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Arial" charset="0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Arial" charset="0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charset="0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39062" y="274638"/>
            <a:ext cx="834831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39062" y="1600204"/>
            <a:ext cx="834831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39060" y="6356374"/>
            <a:ext cx="14278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  <a:latin typeface="Arial" pitchFamily="34" charset="0"/>
              <a:ea typeface="HY그래픽M" pitchFamily="18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831064" y="6356374"/>
            <a:ext cx="2243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>
              <a:solidFill>
                <a:prstClr val="black">
                  <a:tint val="75000"/>
                </a:prstClr>
              </a:solidFill>
              <a:latin typeface="Arial" pitchFamily="34" charset="0"/>
              <a:ea typeface="HY그래픽M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274735" y="6356374"/>
            <a:ext cx="18126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F6D92-AFE4-4C3C-8A44-36827A368A54}" type="slidenum">
              <a:rPr lang="ko-KR" altLang="en-US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HY그래픽M" pitchFamily="18" charset="-127"/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  <a:latin typeface="Arial" pitchFamily="34" charset="0"/>
              <a:ea typeface="HY그래픽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9954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65" r:id="rId1"/>
    <p:sldLayoutId id="2147485766" r:id="rId2"/>
    <p:sldLayoutId id="2147485767" r:id="rId3"/>
    <p:sldLayoutId id="2147485768" r:id="rId4"/>
    <p:sldLayoutId id="2147485769" r:id="rId5"/>
    <p:sldLayoutId id="2147485770" r:id="rId6"/>
    <p:sldLayoutId id="2147485771" r:id="rId7"/>
    <p:sldLayoutId id="2147485772" r:id="rId8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272480" y="1916832"/>
            <a:ext cx="9361040" cy="4031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매일유업 주식회사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80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2800" dirty="0">
                <a:latin typeface="맑은 고딕" pitchFamily="50" charset="-127"/>
                <a:ea typeface="맑은 고딕" pitchFamily="50" charset="-127"/>
              </a:rPr>
              <a:t>분기 및 연간 실적 보고</a:t>
            </a:r>
            <a:endParaRPr lang="en-US" altLang="ko-KR" sz="2800" dirty="0">
              <a:latin typeface="맑은 고딕" pitchFamily="50" charset="-127"/>
              <a:ea typeface="맑은 고딕" pitchFamily="50" charset="-127"/>
            </a:endParaRPr>
          </a:p>
          <a:p>
            <a:pPr algn="r"/>
            <a:endParaRPr lang="en-US" altLang="ko-KR" sz="36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/>
            <a:endParaRPr lang="en-US" altLang="ko-KR" sz="3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2019. 3. 8. (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금</a:t>
            </a:r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ctr"/>
            <a:endParaRPr lang="en-US" altLang="ko-KR" sz="2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2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20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매일유업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주식회사</a:t>
            </a:r>
            <a:endParaRPr lang="en-US" altLang="ko-KR" sz="3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/>
            <a:r>
              <a:rPr lang="en-US" altLang="ko-KR" sz="18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r">
              <a:lnSpc>
                <a:spcPct val="120000"/>
              </a:lnSpc>
            </a:pPr>
            <a:endParaRPr lang="en-US" altLang="ko-KR" sz="1800" dirty="0">
              <a:solidFill>
                <a:srgbClr val="000000"/>
              </a:solidFill>
              <a:ea typeface="맑은 고딕" pitchFamily="50" charset="-127"/>
            </a:endParaRPr>
          </a:p>
          <a:p>
            <a:pPr algn="r">
              <a:lnSpc>
                <a:spcPct val="120000"/>
              </a:lnSpc>
            </a:pPr>
            <a:endParaRPr lang="en-US" altLang="ko-KR" sz="1800" dirty="0">
              <a:solidFill>
                <a:srgbClr val="000000"/>
              </a:solidFill>
              <a:ea typeface="맑은 고딕" pitchFamily="50" charset="-127"/>
            </a:endParaRPr>
          </a:p>
          <a:p>
            <a:pPr algn="r">
              <a:lnSpc>
                <a:spcPct val="120000"/>
              </a:lnSpc>
            </a:pPr>
            <a:endParaRPr lang="en-US" altLang="ko-KR" sz="18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226" y="260648"/>
            <a:ext cx="1770278" cy="853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0" y="6047910"/>
            <a:ext cx="9906000" cy="81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55176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2014-10-16 09;36;4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424" y="70939"/>
            <a:ext cx="8858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제목 2"/>
          <p:cNvSpPr txBox="1">
            <a:spLocks/>
          </p:cNvSpPr>
          <p:nvPr/>
        </p:nvSpPr>
        <p:spPr>
          <a:xfrm>
            <a:off x="116463" y="44625"/>
            <a:ext cx="9589065" cy="3921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kumimoji="0" lang="en-US" altLang="ko-KR" sz="18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2018</a:t>
            </a:r>
            <a:r>
              <a:rPr kumimoji="0" lang="ko-KR" altLang="en-US" sz="18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기말 별도 </a:t>
            </a:r>
            <a:r>
              <a:rPr kumimoji="0" lang="ko-KR" altLang="en-US" sz="18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매일유업</a:t>
            </a:r>
            <a:r>
              <a:rPr kumimoji="0" lang="ko-KR" altLang="en-US" sz="18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㈜ 손익계산서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9870" y="476672"/>
            <a:ext cx="8875618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dirty="0">
                <a:solidFill>
                  <a:srgbClr val="2D2D8A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2. 2018</a:t>
            </a:r>
            <a:r>
              <a:rPr lang="ko-KR" altLang="en-US" dirty="0">
                <a:solidFill>
                  <a:srgbClr val="2D2D8A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년 기말 별도 </a:t>
            </a:r>
            <a:r>
              <a:rPr lang="ko-KR" altLang="en-US" dirty="0" err="1">
                <a:solidFill>
                  <a:srgbClr val="2D2D8A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매일유업</a:t>
            </a:r>
            <a:r>
              <a:rPr lang="ko-KR" altLang="en-US" dirty="0">
                <a:solidFill>
                  <a:srgbClr val="2D2D8A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㈜ 손익계산서</a:t>
            </a:r>
            <a:endParaRPr lang="en-US" altLang="ko-KR" dirty="0">
              <a:solidFill>
                <a:srgbClr val="2D2D8A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2018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누계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2018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1~12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분할 후 손익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물류운영수수료 </a:t>
            </a:r>
            <a:r>
              <a:rPr lang="en-US" altLang="ko-KR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393</a:t>
            </a:r>
            <a:r>
              <a:rPr lang="ko-KR" altLang="en-US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 매출 차감 반영</a:t>
            </a:r>
            <a:r>
              <a:rPr lang="en-US" altLang="ko-KR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2017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누계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2017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1~4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분할 전 손익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+2017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5~12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분할 후 손익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물류운영수수료</a:t>
            </a:r>
            <a:r>
              <a:rPr lang="en-US" altLang="ko-KR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395</a:t>
            </a:r>
            <a:r>
              <a:rPr lang="ko-KR" altLang="en-US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 </a:t>
            </a:r>
            <a:r>
              <a:rPr lang="ko-KR" altLang="en-US" sz="1000" b="0" u="sng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판관비</a:t>
            </a:r>
            <a:r>
              <a:rPr lang="ko-KR" altLang="en-US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반영</a:t>
            </a:r>
            <a:r>
              <a:rPr lang="en-US" altLang="ko-KR" sz="10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defRPr/>
            </a:pP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[2018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IFRS 1115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 도입에 따라 물류운영수수료를 매출차감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전진법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적용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)]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endParaRPr lang="en-US" altLang="ko-KR" sz="1100" u="sng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endParaRPr lang="ko-KR" altLang="en-US" sz="1400" dirty="0">
              <a:solidFill>
                <a:srgbClr val="2D2D8A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8049344" y="1867319"/>
            <a:ext cx="138988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10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05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단위</a:t>
            </a:r>
            <a:r>
              <a:rPr lang="en-US" altLang="ko-KR" sz="105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en-US" altLang="ko-KR" sz="105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5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9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88504" y="1183298"/>
            <a:ext cx="9289032" cy="73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6213" indent="-176213">
              <a:lnSpc>
                <a:spcPts val="2500"/>
              </a:lnSpc>
              <a:buFont typeface="Arial" charset="0"/>
              <a:buChar char="•"/>
            </a:pPr>
            <a:r>
              <a:rPr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실적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전년동기대비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매출액 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조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3,000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(-177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1.3% 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감소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영업이익 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772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(+93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13.7% 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증가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영업이익률 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5.9%</a:t>
            </a:r>
            <a:r>
              <a:rPr lang="en-US" altLang="ko-KR" sz="1100" b="0" i="1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+0.7%p 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상승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</a:t>
            </a:r>
            <a:r>
              <a:rPr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ko-KR" altLang="en-US" sz="1100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                                        </a:t>
            </a:r>
            <a:r>
              <a:rPr lang="ko-KR" altLang="en-US" sz="1100" u="sng" dirty="0" err="1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당기순이익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611</a:t>
            </a:r>
            <a:r>
              <a:rPr lang="ko-KR" altLang="en-US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(+154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33.7% 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증가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100" u="sng" dirty="0" err="1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당기순이익률</a:t>
            </a:r>
            <a:r>
              <a:rPr lang="en-US" altLang="ko-KR" sz="1100" u="sng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4.7%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(+1.2%p </a:t>
            </a:r>
            <a:r>
              <a:rPr lang="ko-KR" altLang="en-US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상승</a:t>
            </a:r>
            <a:r>
              <a:rPr lang="en-US" altLang="ko-KR" sz="1100" b="0" i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1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           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415277"/>
              </p:ext>
            </p:extLst>
          </p:nvPr>
        </p:nvGraphicFramePr>
        <p:xfrm>
          <a:off x="632520" y="2106805"/>
          <a:ext cx="8712969" cy="3269727"/>
        </p:xfrm>
        <a:graphic>
          <a:graphicData uri="http://schemas.openxmlformats.org/drawingml/2006/table">
            <a:tbl>
              <a:tblPr/>
              <a:tblGrid>
                <a:gridCol w="2088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2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53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04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　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2018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누계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A)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누계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B)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 감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-B)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4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금액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금액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금액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%, 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Ⅰ.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1,300,078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100.0%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1,317,766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100.0%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-17,688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-1.3%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DD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03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(‘18</a:t>
                      </a:r>
                      <a:r>
                        <a:rPr lang="ko-KR" altLang="en-US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동일 기준 적용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1,300,078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100.0%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1,278,311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100.0%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21,767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1.7%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Ⅱ.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매출원가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932,926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71.8%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901,914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68.4%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31,012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3.4%p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Ⅲ.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367,152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415,852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31.6%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-48,700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-3.4%p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754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ko-KR" altLang="en-US" sz="10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(’18</a:t>
                      </a:r>
                      <a:r>
                        <a:rPr lang="ko-KR" altLang="en-US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동일 기준 적용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367,152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376,397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29.4%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-9,245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-1.2%p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판매비와관리비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289,908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22.3%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347,901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-57,993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-4.1%p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3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ko-KR" altLang="en-US" sz="10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판관비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(‘18</a:t>
                      </a:r>
                      <a:r>
                        <a:rPr lang="ko-KR" altLang="en-US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동일 기준 적용</a:t>
                      </a:r>
                      <a:r>
                        <a:rPr lang="en-US" altLang="ko-KR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289,908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22.3%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308,446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24.1%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-18,538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-1.8%p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Ⅸ.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77,244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67,951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5.2%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9,293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0.7%p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9194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영업외수익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13,943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11,661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2,283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0.1%p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영업외비용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11,608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21,814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1.7%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-10,206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-0.8%p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86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Ⅴ.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법인세비용차감전순이익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79,579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6.1%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57,797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21,782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1.7%p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39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Ⅵ.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법인세비용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18,434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12,074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6,360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0.5%p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53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Ⅶ.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6113" marR="6113" marT="61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61,145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4.7%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45,724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15,422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1.2%p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DD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16496" y="5456527"/>
            <a:ext cx="8899361" cy="1140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◇ </a:t>
            </a:r>
            <a:r>
              <a:rPr lang="ko-KR" altLang="en-US" sz="1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영업외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수익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비용 </a:t>
            </a:r>
            <a:r>
              <a:rPr lang="en-US" altLang="ko-KR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125</a:t>
            </a:r>
            <a:r>
              <a:rPr lang="ko-KR" altLang="en-US" sz="1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 증가요인</a:t>
            </a:r>
            <a:endParaRPr lang="en-US" altLang="ko-KR" sz="1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*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외환관련이익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41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 증가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외환관련손실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 감소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 +108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이익효과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평균환율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: 2017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년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1,130.8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원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/ 2018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년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1,100.3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원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    -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외환차익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,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환산이익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-10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/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파생상품거래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,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평가이익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+51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(+41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    - </a:t>
            </a:r>
            <a:r>
              <a:rPr lang="ko-KR" altLang="en-US" sz="10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외환차손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,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환산손실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-29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/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파생상품거래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,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평가손실 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-38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(-67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) /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선물환 관련 손익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: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’17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년 말 평가손익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: -39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/ ’18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년 말 거래손익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: 47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</a:t>
            </a:r>
            <a:endParaRPr lang="en-US" altLang="ko-KR" sz="10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*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이자비용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 감소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이자수익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억 증가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 +9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 이익효과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(’17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년 말 사채상환 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400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억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운용이익 증가</a:t>
            </a:r>
            <a:r>
              <a:rPr lang="en-US" altLang="ko-KR" sz="10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)</a:t>
            </a:r>
            <a:endParaRPr lang="en-US" altLang="ko-KR" sz="1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5452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2XHTmV4wEGQa6jpXjdRX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2XHTmV4wEGQa6jpXjdRX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2XHTmV4wEGQa6jpXjdRX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INAL86S6EWcEURhX0Hs7A"/>
</p:tagLst>
</file>

<file path=ppt/theme/theme1.xml><?xml version="1.0" encoding="utf-8"?>
<a:theme xmlns:a="http://schemas.openxmlformats.org/drawingml/2006/main" name="3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기본 디자인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10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48082</TotalTime>
  <Words>514</Words>
  <Application>Microsoft Office PowerPoint</Application>
  <PresentationFormat>A4 용지(210x297mm)</PresentationFormat>
  <Paragraphs>124</Paragraphs>
  <Slides>2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0</vt:i4>
      </vt:variant>
      <vt:variant>
        <vt:lpstr>슬라이드 제목</vt:lpstr>
      </vt:variant>
      <vt:variant>
        <vt:i4>2</vt:i4>
      </vt:variant>
    </vt:vector>
  </HeadingPairs>
  <TitlesOfParts>
    <vt:vector size="12" baseType="lpstr">
      <vt:lpstr>HY그래픽M</vt:lpstr>
      <vt:lpstr>굴림</vt:lpstr>
      <vt:lpstr>돋움</vt:lpstr>
      <vt:lpstr>맑은 고딕</vt:lpstr>
      <vt:lpstr>산돌향기 M</vt:lpstr>
      <vt:lpstr>-윤명조220</vt:lpstr>
      <vt:lpstr>Arial</vt:lpstr>
      <vt:lpstr>Wingdings</vt:lpstr>
      <vt:lpstr>3_기본 디자인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Maeil</dc:creator>
  <cp:lastModifiedBy>안은정(재경팀)</cp:lastModifiedBy>
  <cp:revision>2631</cp:revision>
  <cp:lastPrinted>2018-10-30T08:02:33Z</cp:lastPrinted>
  <dcterms:created xsi:type="dcterms:W3CDTF">2008-02-14T23:47:11Z</dcterms:created>
  <dcterms:modified xsi:type="dcterms:W3CDTF">2019-06-05T05:12:04Z</dcterms:modified>
</cp:coreProperties>
</file>